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6"/>
  </p:normalViewPr>
  <p:slideViewPr>
    <p:cSldViewPr snapToGrid="0">
      <p:cViewPr varScale="1">
        <p:scale>
          <a:sx n="78" d="100"/>
          <a:sy n="78" d="100"/>
        </p:scale>
        <p:origin x="1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Robertson" userId="007c4545-d82b-4ce1-b116-e4bba23f0e5c" providerId="ADAL" clId="{C175DB27-A738-D540-8164-3D8D704D8210}"/>
    <pc:docChg chg="delSld">
      <pc:chgData name="Dennis Robertson" userId="007c4545-d82b-4ce1-b116-e4bba23f0e5c" providerId="ADAL" clId="{C175DB27-A738-D540-8164-3D8D704D8210}" dt="2025-07-22T09:58:57.325" v="0" actId="2696"/>
      <pc:docMkLst>
        <pc:docMk/>
      </pc:docMkLst>
      <pc:sldChg chg="del">
        <pc:chgData name="Dennis Robertson" userId="007c4545-d82b-4ce1-b116-e4bba23f0e5c" providerId="ADAL" clId="{C175DB27-A738-D540-8164-3D8D704D8210}" dt="2025-07-22T09:58:57.325" v="0" actId="2696"/>
        <pc:sldMkLst>
          <pc:docMk/>
          <pc:sldMk cId="0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171699"/>
            <a:ext cx="8324852" cy="5410202"/>
          </a:xfrm>
          <a:prstGeom prst="rect">
            <a:avLst/>
          </a:prstGeom>
        </p:spPr>
        <p:txBody>
          <a:bodyPr anchor="ctr"/>
          <a:lstStyle>
            <a:lvl1pPr marL="416718" indent="-416718" algn="l">
              <a:spcBef>
                <a:spcPts val="4200"/>
              </a:spcBef>
              <a:buSzPct val="145000"/>
              <a:buChar char="•"/>
              <a:defRPr sz="3000"/>
            </a:lvl1pPr>
            <a:lvl2pPr marL="861218" indent="-416718" algn="l">
              <a:spcBef>
                <a:spcPts val="4200"/>
              </a:spcBef>
              <a:buSzPct val="145000"/>
              <a:buChar char="•"/>
              <a:defRPr sz="3000"/>
            </a:lvl2pPr>
            <a:lvl3pPr marL="1305718" indent="-416718" algn="l">
              <a:spcBef>
                <a:spcPts val="4200"/>
              </a:spcBef>
              <a:buSzPct val="145000"/>
              <a:buChar char="•"/>
              <a:defRPr sz="3000"/>
            </a:lvl3pPr>
            <a:lvl4pPr marL="1750218" indent="-416718" algn="l">
              <a:spcBef>
                <a:spcPts val="4200"/>
              </a:spcBef>
              <a:buSzPct val="145000"/>
              <a:buChar char="•"/>
              <a:defRPr sz="3000"/>
            </a:lvl4pPr>
            <a:lvl5pPr marL="2194718" indent="-416718" algn="l">
              <a:spcBef>
                <a:spcPts val="4200"/>
              </a:spcBef>
              <a:buSzPct val="145000"/>
              <a:buChar char="•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6542881" y="5038725"/>
            <a:ext cx="4243389" cy="28289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6664325" y="1781174"/>
            <a:ext cx="4000501" cy="40005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498476" y="1885949"/>
            <a:ext cx="8972552" cy="5981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578099" y="5991225"/>
            <a:ext cx="7848602" cy="4112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i="1"/>
            </a:lvl1pPr>
          </a:lstStyle>
          <a:p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578099" y="4368344"/>
            <a:ext cx="7848602" cy="55971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200">
                <a:latin typeface="+mj-lt"/>
                <a:ea typeface="+mj-ea"/>
                <a:cs typeface="+mj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644524" y="1181099"/>
            <a:ext cx="11087102" cy="7391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sz="half" idx="21"/>
          </p:nvPr>
        </p:nvSpPr>
        <p:spPr>
          <a:xfrm>
            <a:off x="2844799" y="1500187"/>
            <a:ext cx="7315201" cy="48768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578099" y="6257925"/>
            <a:ext cx="7848602" cy="10668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78099" y="7334250"/>
            <a:ext cx="7848602" cy="8477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6407150" y="1695449"/>
            <a:ext cx="6162676" cy="61626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339974" y="1695449"/>
            <a:ext cx="4000502" cy="299085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39974" y="4762500"/>
            <a:ext cx="4000502" cy="30861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339974" y="1409699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339974" y="1409699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3162300"/>
            <a:ext cx="8324852" cy="4714876"/>
          </a:xfrm>
          <a:prstGeom prst="rect">
            <a:avLst/>
          </a:prstGeom>
        </p:spPr>
        <p:txBody>
          <a:bodyPr anchor="ctr"/>
          <a:lstStyle>
            <a:lvl1pPr marL="416718" indent="-416718" algn="l">
              <a:spcBef>
                <a:spcPts val="4200"/>
              </a:spcBef>
              <a:buSzPct val="145000"/>
              <a:buChar char="•"/>
              <a:defRPr sz="3000"/>
            </a:lvl1pPr>
            <a:lvl2pPr marL="861218" indent="-416718" algn="l">
              <a:spcBef>
                <a:spcPts val="4200"/>
              </a:spcBef>
              <a:buSzPct val="145000"/>
              <a:buChar char="•"/>
              <a:defRPr sz="3000"/>
            </a:lvl2pPr>
            <a:lvl3pPr marL="1305718" indent="-416718" algn="l">
              <a:spcBef>
                <a:spcPts val="4200"/>
              </a:spcBef>
              <a:buSzPct val="145000"/>
              <a:buChar char="•"/>
              <a:defRPr sz="3000"/>
            </a:lvl3pPr>
            <a:lvl4pPr marL="1750218" indent="-416718" algn="l">
              <a:spcBef>
                <a:spcPts val="4200"/>
              </a:spcBef>
              <a:buSzPct val="145000"/>
              <a:buChar char="•"/>
              <a:defRPr sz="3000"/>
            </a:lvl4pPr>
            <a:lvl5pPr marL="2194718" indent="-416718" algn="l">
              <a:spcBef>
                <a:spcPts val="4200"/>
              </a:spcBef>
              <a:buSzPct val="145000"/>
              <a:buChar char="•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4483100" y="3162300"/>
            <a:ext cx="7072313" cy="47148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2339974" y="1409699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39974" y="3162300"/>
            <a:ext cx="4000502" cy="4714876"/>
          </a:xfrm>
          <a:prstGeom prst="rect">
            <a:avLst/>
          </a:prstGeom>
        </p:spPr>
        <p:txBody>
          <a:bodyPr anchor="ctr"/>
          <a:lstStyle>
            <a:lvl1pPr marL="318407" indent="-318407" algn="l">
              <a:spcBef>
                <a:spcPts val="3200"/>
              </a:spcBef>
              <a:buSzPct val="145000"/>
              <a:buChar char="•"/>
              <a:defRPr sz="2600"/>
            </a:lvl1pPr>
            <a:lvl2pPr marL="661307" indent="-318407" algn="l">
              <a:spcBef>
                <a:spcPts val="3200"/>
              </a:spcBef>
              <a:buSzPct val="145000"/>
              <a:buChar char="•"/>
              <a:defRPr sz="2600"/>
            </a:lvl2pPr>
            <a:lvl3pPr marL="1004207" indent="-318407" algn="l">
              <a:spcBef>
                <a:spcPts val="3200"/>
              </a:spcBef>
              <a:buSzPct val="145000"/>
              <a:buChar char="•"/>
              <a:defRPr sz="2600"/>
            </a:lvl3pPr>
            <a:lvl4pPr marL="1347107" indent="-318407" algn="l">
              <a:spcBef>
                <a:spcPts val="3200"/>
              </a:spcBef>
              <a:buSzPct val="145000"/>
              <a:buChar char="•"/>
              <a:defRPr sz="2600"/>
            </a:lvl4pPr>
            <a:lvl5pPr marL="1690007" indent="-318407" algn="l">
              <a:spcBef>
                <a:spcPts val="3200"/>
              </a:spcBef>
              <a:buSzPct val="145000"/>
              <a:buChar char="•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6553" y="8191500"/>
            <a:ext cx="286614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2339974" y="1409699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39974" y="3162300"/>
            <a:ext cx="4000502" cy="4714876"/>
          </a:xfrm>
          <a:prstGeom prst="rect">
            <a:avLst/>
          </a:prstGeom>
        </p:spPr>
        <p:txBody>
          <a:bodyPr anchor="ctr"/>
          <a:lstStyle>
            <a:lvl1pPr marL="318407" indent="-318407" algn="l">
              <a:spcBef>
                <a:spcPts val="3200"/>
              </a:spcBef>
              <a:buSzPct val="145000"/>
              <a:buChar char="•"/>
              <a:defRPr sz="2600"/>
            </a:lvl1pPr>
            <a:lvl2pPr marL="661307" indent="-318407" algn="l">
              <a:spcBef>
                <a:spcPts val="3200"/>
              </a:spcBef>
              <a:buSzPct val="145000"/>
              <a:buChar char="•"/>
              <a:defRPr sz="2600"/>
            </a:lvl2pPr>
            <a:lvl3pPr marL="1004207" indent="-318407" algn="l">
              <a:spcBef>
                <a:spcPts val="3200"/>
              </a:spcBef>
              <a:buSzPct val="145000"/>
              <a:buChar char="•"/>
              <a:defRPr sz="2600"/>
            </a:lvl3pPr>
            <a:lvl4pPr marL="1347107" indent="-318407" algn="l">
              <a:spcBef>
                <a:spcPts val="3200"/>
              </a:spcBef>
              <a:buSzPct val="145000"/>
              <a:buChar char="•"/>
              <a:defRPr sz="2600"/>
            </a:lvl4pPr>
            <a:lvl5pPr marL="1690007" indent="-318407" algn="l">
              <a:spcBef>
                <a:spcPts val="3200"/>
              </a:spcBef>
              <a:buSzPct val="145000"/>
              <a:buChar char="•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6553" y="8191500"/>
            <a:ext cx="286614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2339974" y="1409699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39974" y="3162300"/>
            <a:ext cx="4000502" cy="4714876"/>
          </a:xfrm>
          <a:prstGeom prst="rect">
            <a:avLst/>
          </a:prstGeom>
        </p:spPr>
        <p:txBody>
          <a:bodyPr anchor="ctr"/>
          <a:lstStyle>
            <a:lvl1pPr marL="318407" indent="-318407" algn="l">
              <a:spcBef>
                <a:spcPts val="3200"/>
              </a:spcBef>
              <a:buSzPct val="145000"/>
              <a:buChar char="•"/>
              <a:defRPr sz="2600"/>
            </a:lvl1pPr>
            <a:lvl2pPr marL="661307" indent="-318407" algn="l">
              <a:spcBef>
                <a:spcPts val="3200"/>
              </a:spcBef>
              <a:buSzPct val="145000"/>
              <a:buChar char="•"/>
              <a:defRPr sz="2600"/>
            </a:lvl2pPr>
            <a:lvl3pPr marL="1004207" indent="-318407" algn="l">
              <a:spcBef>
                <a:spcPts val="3200"/>
              </a:spcBef>
              <a:buSzPct val="145000"/>
              <a:buChar char="•"/>
              <a:defRPr sz="2600"/>
            </a:lvl3pPr>
            <a:lvl4pPr marL="1347107" indent="-318407" algn="l">
              <a:spcBef>
                <a:spcPts val="3200"/>
              </a:spcBef>
              <a:buSzPct val="145000"/>
              <a:buChar char="•"/>
              <a:defRPr sz="2600"/>
            </a:lvl4pPr>
            <a:lvl5pPr marL="1690007" indent="-318407" algn="l">
              <a:spcBef>
                <a:spcPts val="3200"/>
              </a:spcBef>
              <a:buSzPct val="145000"/>
              <a:buChar char="•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6553" y="8191500"/>
            <a:ext cx="286614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78099" y="2447924"/>
            <a:ext cx="7848602" cy="2476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578099" y="5000625"/>
            <a:ext cx="7848602" cy="8477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6553" y="8191500"/>
            <a:ext cx="286614" cy="286943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>
              <a:spcBef>
                <a:spcPts val="0"/>
              </a:spcBef>
              <a:defRPr sz="1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 Medium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elia.visser@Mortgagemax.co.za" TargetMode="External"/><Relationship Id="rId2" Type="http://schemas.openxmlformats.org/officeDocument/2006/relationships/hyperlink" Target="mailto:dennis@DBRFin.co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>
            <a:spLocks noGrp="1"/>
          </p:cNvSpPr>
          <p:nvPr>
            <p:ph type="ctrTitle"/>
          </p:nvPr>
        </p:nvSpPr>
        <p:spPr>
          <a:xfrm>
            <a:off x="1414793" y="4327131"/>
            <a:ext cx="10175214" cy="2058801"/>
          </a:xfrm>
          <a:prstGeom prst="rect">
            <a:avLst/>
          </a:prstGeom>
        </p:spPr>
        <p:txBody>
          <a:bodyPr/>
          <a:lstStyle>
            <a:lvl1pPr defTabSz="549148">
              <a:lnSpc>
                <a:spcPct val="90000"/>
              </a:lnSpc>
              <a:defRPr sz="6016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Unlocking Property Finance Opportunities for your clients</a:t>
            </a:r>
          </a:p>
        </p:txBody>
      </p:sp>
      <p:sp>
        <p:nvSpPr>
          <p:cNvPr id="13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047790" y="7157522"/>
            <a:ext cx="10909220" cy="1027727"/>
          </a:xfrm>
          <a:prstGeom prst="rect">
            <a:avLst/>
          </a:prstGeom>
        </p:spPr>
        <p:txBody>
          <a:bodyPr/>
          <a:lstStyle/>
          <a:p>
            <a:pPr defTabSz="257047">
              <a:lnSpc>
                <a:spcPct val="90000"/>
              </a:lnSpc>
              <a:defRPr sz="2816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Commercial | Industrial | Agricultural | Development Finance</a:t>
            </a:r>
          </a:p>
          <a:p>
            <a:pPr defTabSz="257047">
              <a:lnSpc>
                <a:spcPct val="90000"/>
              </a:lnSpc>
              <a:defRPr sz="2816">
                <a:latin typeface="+mn-lt"/>
                <a:ea typeface="+mn-ea"/>
                <a:cs typeface="+mn-cs"/>
                <a:sym typeface="Avenir Book"/>
              </a:defRPr>
            </a:pPr>
            <a:r>
              <a:t>23 July 2025 | 09:00 – 10:00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/>
          <a:srcRect t="3115"/>
          <a:stretch>
            <a:fillRect/>
          </a:stretch>
        </p:blipFill>
        <p:spPr>
          <a:xfrm>
            <a:off x="5031822" y="706375"/>
            <a:ext cx="2940972" cy="284934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ctrTitle"/>
          </p:nvPr>
        </p:nvSpPr>
        <p:spPr>
          <a:xfrm>
            <a:off x="710657" y="706661"/>
            <a:ext cx="11583486" cy="2152725"/>
          </a:xfrm>
          <a:prstGeom prst="rect">
            <a:avLst/>
          </a:prstGeom>
        </p:spPr>
        <p:txBody>
          <a:bodyPr/>
          <a:lstStyle/>
          <a:p>
            <a:pPr defTabSz="578358">
              <a:lnSpc>
                <a:spcPct val="90000"/>
              </a:lnSpc>
              <a:defRPr sz="6336">
                <a:latin typeface="+mn-lt"/>
                <a:ea typeface="+mn-ea"/>
                <a:cs typeface="+mn-cs"/>
                <a:sym typeface="Avenir Book"/>
              </a:defRPr>
            </a:pPr>
            <a:r>
              <a:t>From Lead to Loan</a:t>
            </a:r>
          </a:p>
          <a:p>
            <a:pPr defTabSz="578358">
              <a:lnSpc>
                <a:spcPct val="90000"/>
              </a:lnSpc>
              <a:defRPr sz="6336">
                <a:latin typeface="+mn-lt"/>
                <a:ea typeface="+mn-ea"/>
                <a:cs typeface="+mn-cs"/>
                <a:sym typeface="Avenir Book"/>
              </a:defRPr>
            </a:pPr>
            <a:r>
              <a:t>Our Process and Service Levels</a:t>
            </a:r>
          </a:p>
        </p:txBody>
      </p:sp>
      <p:sp>
        <p:nvSpPr>
          <p:cNvPr id="167" name="Content Placeholder 2"/>
          <p:cNvSpPr txBox="1">
            <a:spLocks noGrp="1"/>
          </p:cNvSpPr>
          <p:nvPr>
            <p:ph type="subTitle" idx="1"/>
          </p:nvPr>
        </p:nvSpPr>
        <p:spPr>
          <a:xfrm>
            <a:off x="502487" y="3600043"/>
            <a:ext cx="11999826" cy="6124995"/>
          </a:xfrm>
          <a:prstGeom prst="rect">
            <a:avLst/>
          </a:prstGeom>
        </p:spPr>
        <p:txBody>
          <a:bodyPr/>
          <a:lstStyle/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1. Receive lead from Business Partner. (Acknowledge receipt within 8 hours.)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2. Make contact with client to schedule a information session, and discuss our fees and arrange signing of our Finance Consulting Agreement. (Within 48 hours)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3. Meet with client to discuss background and finance need. (ASAP)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4. Send email to client with list of required documentation and forms. (Same day.)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5. Receive documentation, assess, write motivation and submit to banks.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6. Upon approval in principle client is informed and valuation is requested.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7. Final approval issued and sent to client for acceptance. 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8. Upon acceptance of final approval, client is invoiced for our Consultancy Fee.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9. Upon receipt of payment of fee from client, referral fee is paid to BetterLife Origination Services.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>
            <a:spLocks noGrp="1"/>
          </p:cNvSpPr>
          <p:nvPr>
            <p:ph type="ctrTitle"/>
          </p:nvPr>
        </p:nvSpPr>
        <p:spPr>
          <a:xfrm>
            <a:off x="1986144" y="1552057"/>
            <a:ext cx="9032511" cy="13292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400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Property type exclusions</a:t>
            </a:r>
          </a:p>
        </p:txBody>
      </p:sp>
      <p:sp>
        <p:nvSpPr>
          <p:cNvPr id="174" name="Content Placeholder 2"/>
          <p:cNvSpPr txBox="1">
            <a:spLocks noGrp="1"/>
          </p:cNvSpPr>
          <p:nvPr>
            <p:ph type="subTitle" sz="half" idx="1"/>
          </p:nvPr>
        </p:nvSpPr>
        <p:spPr>
          <a:xfrm>
            <a:off x="2003617" y="3441660"/>
            <a:ext cx="8997565" cy="4318080"/>
          </a:xfrm>
          <a:prstGeom prst="rect">
            <a:avLst/>
          </a:prstGeom>
        </p:spPr>
        <p:txBody>
          <a:bodyPr/>
          <a:lstStyle/>
          <a:p>
            <a:pPr marL="361156" indent="-361156" algn="l">
              <a:lnSpc>
                <a:spcPct val="110000"/>
              </a:lnSpc>
              <a:buSzPct val="90000"/>
              <a:buChar char="•"/>
              <a:defRPr sz="2800">
                <a:latin typeface="+mn-lt"/>
                <a:ea typeface="+mn-ea"/>
                <a:cs typeface="+mn-cs"/>
                <a:sym typeface="Avenir Book"/>
              </a:defRPr>
            </a:pPr>
            <a:r>
              <a:t>Shareblock properties</a:t>
            </a:r>
          </a:p>
          <a:p>
            <a:pPr marL="361156" indent="-361156" algn="l">
              <a:lnSpc>
                <a:spcPct val="110000"/>
              </a:lnSpc>
              <a:buSzPct val="90000"/>
              <a:buChar char="•"/>
              <a:defRPr sz="2800">
                <a:latin typeface="+mn-lt"/>
                <a:ea typeface="+mn-ea"/>
                <a:cs typeface="+mn-cs"/>
                <a:sym typeface="Avenir Book"/>
              </a:defRPr>
            </a:pPr>
            <a:r>
              <a:t>Gambling venues</a:t>
            </a:r>
          </a:p>
          <a:p>
            <a:pPr marL="361156" indent="-361156" algn="l">
              <a:lnSpc>
                <a:spcPct val="110000"/>
              </a:lnSpc>
              <a:buSzPct val="90000"/>
              <a:buChar char="•"/>
              <a:defRPr sz="2800">
                <a:latin typeface="+mn-lt"/>
                <a:ea typeface="+mn-ea"/>
                <a:cs typeface="+mn-cs"/>
                <a:sym typeface="Avenir Book"/>
              </a:defRPr>
            </a:pPr>
            <a:r>
              <a:t>Adult entertainment clubs</a:t>
            </a:r>
          </a:p>
          <a:p>
            <a:pPr marL="361156" indent="-361156" algn="l">
              <a:lnSpc>
                <a:spcPct val="110000"/>
              </a:lnSpc>
              <a:buSzPct val="90000"/>
              <a:buChar char="•"/>
              <a:defRPr sz="2800">
                <a:latin typeface="+mn-lt"/>
                <a:ea typeface="+mn-ea"/>
                <a:cs typeface="+mn-cs"/>
                <a:sym typeface="Avenir Book"/>
              </a:defRPr>
            </a:pPr>
            <a:r>
              <a:t>Rental stock with informal housing / backyard shacks</a:t>
            </a:r>
          </a:p>
          <a:p>
            <a:pPr marL="361156" indent="-361156" algn="l">
              <a:lnSpc>
                <a:spcPct val="110000"/>
              </a:lnSpc>
              <a:buSzPct val="90000"/>
              <a:buChar char="•"/>
              <a:defRPr sz="2800">
                <a:latin typeface="+mn-lt"/>
                <a:ea typeface="+mn-ea"/>
                <a:cs typeface="+mn-cs"/>
                <a:sym typeface="Avenir Book"/>
              </a:defRPr>
            </a:pPr>
            <a:r>
              <a:t>Unserviced vacant land</a:t>
            </a:r>
          </a:p>
          <a:p>
            <a:pPr marL="361156" indent="-361156" algn="l">
              <a:lnSpc>
                <a:spcPct val="110000"/>
              </a:lnSpc>
              <a:buSzPct val="90000"/>
              <a:buChar char="•"/>
              <a:defRPr sz="2800">
                <a:latin typeface="+mn-lt"/>
                <a:ea typeface="+mn-ea"/>
                <a:cs typeface="+mn-cs"/>
                <a:sym typeface="Avenir Book"/>
              </a:defRPr>
            </a:pPr>
            <a:r>
              <a:t>Property being purchased in the name of individuals</a:t>
            </a:r>
          </a:p>
          <a:p>
            <a:pPr marL="361156" indent="-361156" algn="l">
              <a:lnSpc>
                <a:spcPct val="110000"/>
              </a:lnSpc>
              <a:buSzPct val="90000"/>
              <a:buChar char="•"/>
              <a:defRPr sz="2800">
                <a:latin typeface="+mn-lt"/>
                <a:ea typeface="+mn-ea"/>
                <a:cs typeface="+mn-cs"/>
                <a:sym typeface="Avenir Book"/>
              </a:defRPr>
            </a:pPr>
            <a:r>
              <a:t>High Risk areas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ctrTitle"/>
          </p:nvPr>
        </p:nvSpPr>
        <p:spPr>
          <a:xfrm>
            <a:off x="1986145" y="959018"/>
            <a:ext cx="9032510" cy="1329262"/>
          </a:xfrm>
          <a:prstGeom prst="rect">
            <a:avLst/>
          </a:prstGeom>
        </p:spPr>
        <p:txBody>
          <a:bodyPr/>
          <a:lstStyle>
            <a:lvl1pPr defTabSz="537463">
              <a:lnSpc>
                <a:spcPct val="90000"/>
              </a:lnSpc>
              <a:defRPr sz="5888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Property type low appetite</a:t>
            </a:r>
          </a:p>
        </p:txBody>
      </p:sp>
      <p:sp>
        <p:nvSpPr>
          <p:cNvPr id="177" name="Content Placeholder 2"/>
          <p:cNvSpPr txBox="1">
            <a:spLocks noGrp="1"/>
          </p:cNvSpPr>
          <p:nvPr>
            <p:ph type="subTitle" sz="half" idx="1"/>
          </p:nvPr>
        </p:nvSpPr>
        <p:spPr>
          <a:xfrm>
            <a:off x="2263146" y="2886278"/>
            <a:ext cx="8478508" cy="5428844"/>
          </a:xfrm>
          <a:prstGeom prst="rect">
            <a:avLst/>
          </a:prstGeom>
        </p:spPr>
        <p:txBody>
          <a:bodyPr/>
          <a:lstStyle/>
          <a:p>
            <a:pPr marL="387548" indent="-387548" algn="l" defTabSz="262889">
              <a:lnSpc>
                <a:spcPct val="110000"/>
              </a:lnSpc>
              <a:buSzPct val="90000"/>
              <a:buChar char="•"/>
              <a:defRPr sz="2790">
                <a:latin typeface="+mn-lt"/>
                <a:ea typeface="+mn-ea"/>
                <a:cs typeface="+mn-cs"/>
                <a:sym typeface="Avenir Book"/>
              </a:defRPr>
            </a:pPr>
            <a:r>
              <a:t>Vacant Land (Limited to 50% LTV)</a:t>
            </a:r>
          </a:p>
          <a:p>
            <a:pPr marL="387548" indent="-387548" algn="l" defTabSz="262889">
              <a:lnSpc>
                <a:spcPct val="110000"/>
              </a:lnSpc>
              <a:buSzPct val="90000"/>
              <a:buChar char="•"/>
              <a:defRPr sz="2790">
                <a:latin typeface="+mn-lt"/>
                <a:ea typeface="+mn-ea"/>
                <a:cs typeface="+mn-cs"/>
                <a:sym typeface="Avenir Book"/>
              </a:defRPr>
            </a:pPr>
            <a:r>
              <a:t>Guest Houses / farms</a:t>
            </a:r>
          </a:p>
          <a:p>
            <a:pPr marL="387548" indent="-387548" algn="l" defTabSz="262889">
              <a:lnSpc>
                <a:spcPct val="110000"/>
              </a:lnSpc>
              <a:buSzPct val="90000"/>
              <a:buChar char="•"/>
              <a:defRPr sz="2790">
                <a:latin typeface="+mn-lt"/>
                <a:ea typeface="+mn-ea"/>
                <a:cs typeface="+mn-cs"/>
                <a:sym typeface="Avenir Book"/>
              </a:defRPr>
            </a:pPr>
            <a:r>
              <a:t>Filling stations</a:t>
            </a:r>
          </a:p>
          <a:p>
            <a:pPr marL="387548" indent="-387548" algn="l" defTabSz="262889">
              <a:lnSpc>
                <a:spcPct val="110000"/>
              </a:lnSpc>
              <a:buSzPct val="90000"/>
              <a:buChar char="•"/>
              <a:defRPr sz="2790">
                <a:latin typeface="+mn-lt"/>
                <a:ea typeface="+mn-ea"/>
                <a:cs typeface="+mn-cs"/>
                <a:sym typeface="Avenir Book"/>
              </a:defRPr>
            </a:pPr>
            <a:r>
              <a:t>Alternative building methods</a:t>
            </a:r>
          </a:p>
          <a:p>
            <a:pPr marL="387548" indent="-387548" algn="l" defTabSz="262889">
              <a:lnSpc>
                <a:spcPct val="110000"/>
              </a:lnSpc>
              <a:buSzPct val="90000"/>
              <a:buChar char="•"/>
              <a:defRPr sz="2790">
                <a:latin typeface="+mn-lt"/>
                <a:ea typeface="+mn-ea"/>
                <a:cs typeface="+mn-cs"/>
                <a:sym typeface="Avenir Book"/>
              </a:defRPr>
            </a:pPr>
            <a:r>
              <a:t>Student Accommodation (Only some banks)</a:t>
            </a:r>
          </a:p>
          <a:p>
            <a:pPr marL="387548" indent="-387548" algn="l" defTabSz="262889">
              <a:lnSpc>
                <a:spcPct val="110000"/>
              </a:lnSpc>
              <a:buSzPct val="90000"/>
              <a:buChar char="•"/>
              <a:defRPr sz="2790">
                <a:latin typeface="+mn-lt"/>
                <a:ea typeface="+mn-ea"/>
                <a:cs typeface="+mn-cs"/>
                <a:sym typeface="Avenir Book"/>
              </a:defRPr>
            </a:pPr>
            <a:r>
              <a:t>Leasehold properties</a:t>
            </a:r>
          </a:p>
          <a:p>
            <a:pPr marL="387548" indent="-387548" algn="l" defTabSz="262889">
              <a:lnSpc>
                <a:spcPct val="110000"/>
              </a:lnSpc>
              <a:buSzPct val="90000"/>
              <a:buChar char="•"/>
              <a:defRPr sz="2790">
                <a:latin typeface="+mn-lt"/>
                <a:ea typeface="+mn-ea"/>
                <a:cs typeface="+mn-cs"/>
                <a:sym typeface="Avenir Book"/>
              </a:defRPr>
            </a:pPr>
            <a:r>
              <a:t>No standalone property loans (Only some banks)</a:t>
            </a:r>
          </a:p>
          <a:p>
            <a:pPr marL="387548" indent="-387548" algn="l" defTabSz="262889">
              <a:lnSpc>
                <a:spcPct val="110000"/>
              </a:lnSpc>
              <a:buSzPct val="90000"/>
              <a:buChar char="•"/>
              <a:defRPr sz="2790">
                <a:latin typeface="+mn-lt"/>
                <a:ea typeface="+mn-ea"/>
                <a:cs typeface="+mn-cs"/>
                <a:sym typeface="Avenir Book"/>
              </a:defRPr>
            </a:pPr>
            <a:r>
              <a:t>Game Farms</a:t>
            </a:r>
          </a:p>
          <a:p>
            <a:pPr marL="387548" indent="-387548" algn="l" defTabSz="262889">
              <a:lnSpc>
                <a:spcPct val="110000"/>
              </a:lnSpc>
              <a:buSzPct val="90000"/>
              <a:buChar char="•"/>
              <a:defRPr sz="2790">
                <a:latin typeface="+mn-lt"/>
                <a:ea typeface="+mn-ea"/>
                <a:cs typeface="+mn-cs"/>
                <a:sym typeface="Avenir Book"/>
              </a:defRPr>
            </a:pPr>
            <a:r>
              <a:t>Any properties that poses a reputational risk (eg churches, schools etc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ctrTitle"/>
          </p:nvPr>
        </p:nvSpPr>
        <p:spPr>
          <a:xfrm>
            <a:off x="1986144" y="1552057"/>
            <a:ext cx="9032511" cy="13292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400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Our Service Levels</a:t>
            </a:r>
          </a:p>
        </p:txBody>
      </p:sp>
      <p:sp>
        <p:nvSpPr>
          <p:cNvPr id="180" name="Content Placeholder 2"/>
          <p:cNvSpPr txBox="1">
            <a:spLocks noGrp="1"/>
          </p:cNvSpPr>
          <p:nvPr>
            <p:ph type="subTitle" sz="quarter" idx="1"/>
          </p:nvPr>
        </p:nvSpPr>
        <p:spPr>
          <a:xfrm>
            <a:off x="1448703" y="3871727"/>
            <a:ext cx="10107394" cy="2010146"/>
          </a:xfrm>
          <a:prstGeom prst="rect">
            <a:avLst/>
          </a:prstGeom>
        </p:spPr>
        <p:txBody>
          <a:bodyPr/>
          <a:lstStyle/>
          <a:p>
            <a:pPr marL="447833" indent="-447833" algn="l" defTabSz="303783">
              <a:lnSpc>
                <a:spcPct val="110000"/>
              </a:lnSpc>
              <a:buSzPct val="90000"/>
              <a:buChar char="•"/>
              <a:defRPr sz="3223">
                <a:latin typeface="+mn-lt"/>
                <a:ea typeface="+mn-ea"/>
                <a:cs typeface="+mn-cs"/>
                <a:sym typeface="Avenir Book"/>
              </a:defRPr>
            </a:pPr>
            <a:r>
              <a:t>Regular updates to referral partners</a:t>
            </a:r>
          </a:p>
          <a:p>
            <a:pPr marL="447833" indent="-447833" algn="l" defTabSz="303783">
              <a:lnSpc>
                <a:spcPct val="110000"/>
              </a:lnSpc>
              <a:buSzPct val="90000"/>
              <a:buChar char="•"/>
              <a:defRPr sz="3223">
                <a:latin typeface="+mn-lt"/>
                <a:ea typeface="+mn-ea"/>
                <a:cs typeface="+mn-cs"/>
                <a:sym typeface="Avenir Book"/>
              </a:defRPr>
            </a:pPr>
            <a:r>
              <a:t>Transparent communication throughout the process</a:t>
            </a:r>
          </a:p>
          <a:p>
            <a:pPr marL="447833" indent="-447833" algn="l" defTabSz="303783">
              <a:lnSpc>
                <a:spcPct val="110000"/>
              </a:lnSpc>
              <a:buSzPct val="90000"/>
              <a:buChar char="•"/>
              <a:defRPr sz="3223">
                <a:latin typeface="+mn-lt"/>
                <a:ea typeface="+mn-ea"/>
                <a:cs typeface="+mn-cs"/>
                <a:sym typeface="Avenir Book"/>
              </a:defRPr>
            </a:pPr>
            <a:r>
              <a:t>High success rate with quality submissions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ctrTitle"/>
          </p:nvPr>
        </p:nvSpPr>
        <p:spPr>
          <a:xfrm>
            <a:off x="2334688" y="2182949"/>
            <a:ext cx="8335424" cy="135464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400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Live Q&amp;A</a:t>
            </a:r>
          </a:p>
        </p:txBody>
      </p:sp>
      <p:sp>
        <p:nvSpPr>
          <p:cNvPr id="183" name="Content Placeholder 2"/>
          <p:cNvSpPr txBox="1">
            <a:spLocks noGrp="1"/>
          </p:cNvSpPr>
          <p:nvPr>
            <p:ph type="subTitle" sz="quarter" idx="1"/>
          </p:nvPr>
        </p:nvSpPr>
        <p:spPr>
          <a:xfrm>
            <a:off x="2089059" y="4125144"/>
            <a:ext cx="8826682" cy="1503312"/>
          </a:xfrm>
          <a:prstGeom prst="rect">
            <a:avLst/>
          </a:prstGeom>
        </p:spPr>
        <p:txBody>
          <a:bodyPr/>
          <a:lstStyle/>
          <a:p>
            <a:pPr defTabSz="292100">
              <a:lnSpc>
                <a:spcPct val="110000"/>
              </a:lnSpc>
              <a:defRPr sz="3100">
                <a:latin typeface="+mn-lt"/>
                <a:ea typeface="+mn-ea"/>
                <a:cs typeface="+mn-cs"/>
                <a:sym typeface="Avenir Book"/>
              </a:defRPr>
            </a:pPr>
            <a:r>
              <a:t>We’re here to answer your questions</a:t>
            </a:r>
          </a:p>
          <a:p>
            <a:pPr defTabSz="292100">
              <a:lnSpc>
                <a:spcPct val="110000"/>
              </a:lnSpc>
              <a:defRPr sz="3100">
                <a:latin typeface="+mn-lt"/>
                <a:ea typeface="+mn-ea"/>
                <a:cs typeface="+mn-cs"/>
                <a:sym typeface="Avenir Book"/>
              </a:defRPr>
            </a:pPr>
            <a:r>
              <a:t>Please feel free to use the chat or raise your hand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ctrTitle"/>
          </p:nvPr>
        </p:nvSpPr>
        <p:spPr>
          <a:xfrm>
            <a:off x="3520963" y="1388025"/>
            <a:ext cx="5962874" cy="126745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400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Let’s Connect</a:t>
            </a:r>
          </a:p>
        </p:txBody>
      </p:sp>
      <p:sp>
        <p:nvSpPr>
          <p:cNvPr id="186" name="Content Placeholder 2"/>
          <p:cNvSpPr txBox="1">
            <a:spLocks noGrp="1"/>
          </p:cNvSpPr>
          <p:nvPr>
            <p:ph type="subTitle" sz="quarter" idx="1"/>
          </p:nvPr>
        </p:nvSpPr>
        <p:spPr>
          <a:xfrm>
            <a:off x="4105574" y="3185286"/>
            <a:ext cx="4793652" cy="4830828"/>
          </a:xfrm>
          <a:prstGeom prst="rect">
            <a:avLst/>
          </a:prstGeom>
        </p:spPr>
        <p:txBody>
          <a:bodyPr/>
          <a:lstStyle/>
          <a:p>
            <a:pPr algn="l" defTabSz="233679">
              <a:lnSpc>
                <a:spcPct val="110000"/>
              </a:lnSpc>
              <a:defRPr sz="24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Dennis Robertson 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	Email: dennis@DBRFin.com</a:t>
            </a:r>
            <a:endParaRPr sz="1280"/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	Phone: 076 737 0037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endParaRPr sz="1440"/>
          </a:p>
          <a:p>
            <a:pPr algn="l" defTabSz="233679">
              <a:lnSpc>
                <a:spcPct val="110000"/>
              </a:lnSpc>
              <a:defRPr sz="24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Johan Bruwer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	Email: johan@DBRFin.com</a:t>
            </a:r>
            <a:endParaRPr sz="1280"/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	Phone: 082 781 9926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endParaRPr sz="1280"/>
          </a:p>
          <a:p>
            <a:pPr algn="l" defTabSz="233679">
              <a:lnSpc>
                <a:spcPct val="110000"/>
              </a:lnSpc>
              <a:defRPr sz="24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Gert Oosthuizen</a:t>
            </a:r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	Email: gert@DBRFin.com</a:t>
            </a:r>
            <a:endParaRPr sz="1280"/>
          </a:p>
          <a:p>
            <a:pPr algn="l" defTabSz="233679">
              <a:lnSpc>
                <a:spcPct val="110000"/>
              </a:lnSpc>
              <a:defRPr sz="2480">
                <a:latin typeface="+mn-lt"/>
                <a:ea typeface="+mn-ea"/>
                <a:cs typeface="+mn-cs"/>
                <a:sym typeface="Avenir Book"/>
              </a:defRPr>
            </a:pPr>
            <a:r>
              <a:t>	Phone: 084 700 5707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/>
          <a:srcRect t="3115"/>
          <a:stretch>
            <a:fillRect/>
          </a:stretch>
        </p:blipFill>
        <p:spPr>
          <a:xfrm>
            <a:off x="11494737" y="8319294"/>
            <a:ext cx="1310013" cy="12692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ctrTitle"/>
          </p:nvPr>
        </p:nvSpPr>
        <p:spPr>
          <a:xfrm>
            <a:off x="280220" y="2220803"/>
            <a:ext cx="12444360" cy="923027"/>
          </a:xfrm>
          <a:prstGeom prst="rect">
            <a:avLst/>
          </a:prstGeom>
        </p:spPr>
        <p:txBody>
          <a:bodyPr/>
          <a:lstStyle>
            <a:lvl1pPr defTabSz="414781">
              <a:lnSpc>
                <a:spcPct val="90000"/>
              </a:lnSpc>
              <a:defRPr sz="4544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Meet the DB Robertson Financial Services Team</a:t>
            </a:r>
          </a:p>
        </p:txBody>
      </p:sp>
      <p:sp>
        <p:nvSpPr>
          <p:cNvPr id="142" name="Content Placeholder 2"/>
          <p:cNvSpPr txBox="1">
            <a:spLocks noGrp="1"/>
          </p:cNvSpPr>
          <p:nvPr>
            <p:ph type="subTitle" sz="quarter" idx="1"/>
          </p:nvPr>
        </p:nvSpPr>
        <p:spPr>
          <a:xfrm>
            <a:off x="1491510" y="4354754"/>
            <a:ext cx="10021780" cy="2491892"/>
          </a:xfrm>
          <a:prstGeom prst="rect">
            <a:avLst/>
          </a:prstGeom>
        </p:spPr>
        <p:txBody>
          <a:bodyPr/>
          <a:lstStyle/>
          <a:p>
            <a:pPr defTabSz="274574">
              <a:lnSpc>
                <a:spcPct val="90000"/>
              </a:lnSpc>
              <a:defRPr sz="3008">
                <a:latin typeface="+mn-lt"/>
                <a:ea typeface="+mn-ea"/>
                <a:cs typeface="+mn-cs"/>
                <a:sym typeface="Avenir Book"/>
              </a:defRPr>
            </a:pPr>
            <a:r>
              <a:t>Dennis Robertson – Finance Specialist</a:t>
            </a:r>
          </a:p>
          <a:p>
            <a:pPr defTabSz="274574">
              <a:lnSpc>
                <a:spcPct val="90000"/>
              </a:lnSpc>
              <a:defRPr sz="3008">
                <a:latin typeface="+mn-lt"/>
                <a:ea typeface="+mn-ea"/>
                <a:cs typeface="+mn-cs"/>
                <a:sym typeface="Avenir Book"/>
              </a:defRPr>
            </a:pPr>
            <a:endParaRPr/>
          </a:p>
          <a:p>
            <a:pPr defTabSz="274574">
              <a:lnSpc>
                <a:spcPct val="90000"/>
              </a:lnSpc>
              <a:defRPr sz="3008">
                <a:latin typeface="+mn-lt"/>
                <a:ea typeface="+mn-ea"/>
                <a:cs typeface="+mn-cs"/>
                <a:sym typeface="Avenir Book"/>
              </a:defRPr>
            </a:pPr>
            <a:r>
              <a:t>Johan Bruwer – Finance Specialist</a:t>
            </a:r>
          </a:p>
          <a:p>
            <a:pPr defTabSz="274574">
              <a:lnSpc>
                <a:spcPct val="90000"/>
              </a:lnSpc>
              <a:defRPr sz="3008">
                <a:latin typeface="+mn-lt"/>
                <a:ea typeface="+mn-ea"/>
                <a:cs typeface="+mn-cs"/>
                <a:sym typeface="Avenir Book"/>
              </a:defRPr>
            </a:pPr>
            <a:endParaRPr/>
          </a:p>
          <a:p>
            <a:pPr defTabSz="274574">
              <a:lnSpc>
                <a:spcPct val="90000"/>
              </a:lnSpc>
              <a:defRPr sz="3008">
                <a:latin typeface="+mn-lt"/>
                <a:ea typeface="+mn-ea"/>
                <a:cs typeface="+mn-cs"/>
                <a:sym typeface="Avenir Book"/>
              </a:defRPr>
            </a:pPr>
            <a:r>
              <a:t>Gert Oosthuizen – Finance Specialist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1068147" y="1355889"/>
            <a:ext cx="10868506" cy="16847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400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Why Partner With Us?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type="subTitle" sz="quarter" idx="1"/>
          </p:nvPr>
        </p:nvSpPr>
        <p:spPr>
          <a:xfrm>
            <a:off x="1578701" y="3910862"/>
            <a:ext cx="9847398" cy="2521219"/>
          </a:xfrm>
          <a:prstGeom prst="rect">
            <a:avLst/>
          </a:prstGeom>
        </p:spPr>
        <p:txBody>
          <a:bodyPr/>
          <a:lstStyle/>
          <a:p>
            <a:pPr marL="18823" indent="-18823" algn="l" defTabSz="297941">
              <a:lnSpc>
                <a:spcPct val="110000"/>
              </a:lnSpc>
              <a:buSzPct val="90000"/>
              <a:buChar char="•"/>
              <a:defRPr sz="3162">
                <a:latin typeface="+mn-lt"/>
                <a:ea typeface="+mn-ea"/>
                <a:cs typeface="+mn-cs"/>
                <a:sym typeface="Avenir Book"/>
              </a:defRPr>
            </a:pPr>
            <a:r>
              <a:t> Independent, experienced finance specialists</a:t>
            </a:r>
          </a:p>
          <a:p>
            <a:pPr marL="18823" indent="-18823" algn="l" defTabSz="297941">
              <a:lnSpc>
                <a:spcPct val="110000"/>
              </a:lnSpc>
              <a:buSzPct val="90000"/>
              <a:buChar char="•"/>
              <a:defRPr sz="3162">
                <a:latin typeface="+mn-lt"/>
                <a:ea typeface="+mn-ea"/>
                <a:cs typeface="+mn-cs"/>
                <a:sym typeface="Avenir Book"/>
              </a:defRPr>
            </a:pPr>
            <a:r>
              <a:t> Access to  different banks for finance</a:t>
            </a:r>
          </a:p>
          <a:p>
            <a:pPr marL="18823" indent="-18823" algn="l" defTabSz="297941">
              <a:lnSpc>
                <a:spcPct val="110000"/>
              </a:lnSpc>
              <a:buSzPct val="90000"/>
              <a:buChar char="•"/>
              <a:defRPr sz="3162">
                <a:latin typeface="+mn-lt"/>
                <a:ea typeface="+mn-ea"/>
                <a:cs typeface="+mn-cs"/>
                <a:sym typeface="Avenir Book"/>
              </a:defRPr>
            </a:pPr>
            <a:r>
              <a:t> Support for your clients = enhanced business for you</a:t>
            </a:r>
          </a:p>
          <a:p>
            <a:pPr marL="18823" indent="-18823" algn="l" defTabSz="297941">
              <a:lnSpc>
                <a:spcPct val="110000"/>
              </a:lnSpc>
              <a:buSzPct val="90000"/>
              <a:buChar char="•"/>
              <a:defRPr sz="3162">
                <a:latin typeface="+mn-lt"/>
                <a:ea typeface="+mn-ea"/>
                <a:cs typeface="+mn-cs"/>
                <a:sym typeface="Avenir Book"/>
              </a:defRPr>
            </a:pPr>
            <a:r>
              <a:t> Alternative referral income for partners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>
            <a:spLocks noGrp="1"/>
          </p:cNvSpPr>
          <p:nvPr>
            <p:ph type="ctrTitle"/>
          </p:nvPr>
        </p:nvSpPr>
        <p:spPr>
          <a:xfrm>
            <a:off x="2105743" y="126240"/>
            <a:ext cx="8793314" cy="168275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400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Our Finance Offering</a:t>
            </a:r>
          </a:p>
        </p:txBody>
      </p:sp>
      <p:sp>
        <p:nvSpPr>
          <p:cNvPr id="148" name="Content Placeholder 2"/>
          <p:cNvSpPr txBox="1">
            <a:spLocks noGrp="1"/>
          </p:cNvSpPr>
          <p:nvPr>
            <p:ph type="subTitle" sz="half" idx="1"/>
          </p:nvPr>
        </p:nvSpPr>
        <p:spPr>
          <a:xfrm>
            <a:off x="4023755" y="1916354"/>
            <a:ext cx="6143368" cy="7368692"/>
          </a:xfrm>
          <a:prstGeom prst="rect">
            <a:avLst/>
          </a:prstGeom>
        </p:spPr>
        <p:txBody>
          <a:bodyPr/>
          <a:lstStyle/>
          <a:p>
            <a:pPr algn="l" defTabSz="274574">
              <a:lnSpc>
                <a:spcPct val="110000"/>
              </a:lnSpc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Commercial</a:t>
            </a:r>
            <a:r>
              <a:t>: </a:t>
            </a:r>
          </a:p>
          <a:p>
            <a:pPr marL="404772" indent="-404772" algn="l" defTabSz="274574">
              <a:lnSpc>
                <a:spcPct val="110000"/>
              </a:lnSpc>
              <a:buSzPct val="90000"/>
              <a:buChar char="•"/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t>Offices (Full title &amp; Sectional Title)</a:t>
            </a:r>
          </a:p>
          <a:p>
            <a:pPr marL="404772" indent="-404772" algn="l" defTabSz="274574">
              <a:lnSpc>
                <a:spcPct val="110000"/>
              </a:lnSpc>
              <a:buSzPct val="90000"/>
              <a:buChar char="•"/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t>Retail centres</a:t>
            </a:r>
          </a:p>
          <a:p>
            <a:pPr marL="404772" indent="-404772" algn="l" defTabSz="274574">
              <a:lnSpc>
                <a:spcPct val="110000"/>
              </a:lnSpc>
              <a:buSzPct val="90000"/>
              <a:buChar char="•"/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t>Mixed-use buildings</a:t>
            </a:r>
          </a:p>
          <a:p>
            <a:pPr algn="l" defTabSz="274574">
              <a:lnSpc>
                <a:spcPct val="60000"/>
              </a:lnSpc>
              <a:defRPr sz="2914">
                <a:latin typeface="+mn-lt"/>
                <a:ea typeface="+mn-ea"/>
                <a:cs typeface="+mn-cs"/>
                <a:sym typeface="Avenir Book"/>
              </a:defRPr>
            </a:pPr>
            <a:endParaRPr/>
          </a:p>
          <a:p>
            <a:pPr algn="l" defTabSz="274574">
              <a:lnSpc>
                <a:spcPct val="110000"/>
              </a:lnSpc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Industrial</a:t>
            </a:r>
            <a:r>
              <a:t>: </a:t>
            </a:r>
          </a:p>
          <a:p>
            <a:pPr marL="404772" indent="-404772" algn="l" defTabSz="274574">
              <a:lnSpc>
                <a:spcPct val="110000"/>
              </a:lnSpc>
              <a:buSzPct val="90000"/>
              <a:buChar char="•"/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t>Warehouses</a:t>
            </a:r>
          </a:p>
          <a:p>
            <a:pPr marL="404772" indent="-404772" algn="l" defTabSz="274574">
              <a:lnSpc>
                <a:spcPct val="110000"/>
              </a:lnSpc>
              <a:buSzPct val="90000"/>
              <a:buChar char="•"/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t>Factories</a:t>
            </a:r>
          </a:p>
          <a:p>
            <a:pPr marL="404772" indent="-404772" algn="l" defTabSz="274574">
              <a:lnSpc>
                <a:spcPct val="110000"/>
              </a:lnSpc>
              <a:buSzPct val="90000"/>
              <a:buChar char="•"/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t>Logistics spaces</a:t>
            </a:r>
          </a:p>
          <a:p>
            <a:pPr algn="l" defTabSz="274574">
              <a:lnSpc>
                <a:spcPct val="60000"/>
              </a:lnSpc>
              <a:defRPr sz="2914">
                <a:latin typeface="+mn-lt"/>
                <a:ea typeface="+mn-ea"/>
                <a:cs typeface="+mn-cs"/>
                <a:sym typeface="Avenir Book"/>
              </a:defRPr>
            </a:pPr>
            <a:endParaRPr/>
          </a:p>
          <a:p>
            <a:pPr algn="l" defTabSz="274574">
              <a:lnSpc>
                <a:spcPct val="110000"/>
              </a:lnSpc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Agricultural</a:t>
            </a:r>
            <a:r>
              <a:t>: </a:t>
            </a:r>
          </a:p>
          <a:p>
            <a:pPr marL="404772" indent="-404772" algn="l" defTabSz="274574">
              <a:lnSpc>
                <a:spcPct val="110000"/>
              </a:lnSpc>
              <a:buSzPct val="90000"/>
              <a:buChar char="•"/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t>Farms</a:t>
            </a:r>
          </a:p>
          <a:p>
            <a:pPr marL="404772" indent="-404772" algn="l" defTabSz="274574">
              <a:lnSpc>
                <a:spcPct val="110000"/>
              </a:lnSpc>
              <a:buSzPct val="90000"/>
              <a:buChar char="•"/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t>Production units</a:t>
            </a:r>
          </a:p>
          <a:p>
            <a:pPr marL="404772" indent="-404772" algn="l" defTabSz="274574">
              <a:lnSpc>
                <a:spcPct val="110000"/>
              </a:lnSpc>
              <a:buSzPct val="90000"/>
              <a:buChar char="•"/>
              <a:defRPr sz="2914">
                <a:latin typeface="+mn-lt"/>
                <a:ea typeface="+mn-ea"/>
                <a:cs typeface="+mn-cs"/>
                <a:sym typeface="Avenir Book"/>
              </a:defRPr>
            </a:pPr>
            <a:r>
              <a:t>Agribusinesses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ctrTitle"/>
          </p:nvPr>
        </p:nvSpPr>
        <p:spPr>
          <a:xfrm>
            <a:off x="2578099" y="2186498"/>
            <a:ext cx="7848602" cy="127425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400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Key Criteria</a:t>
            </a:r>
          </a:p>
        </p:txBody>
      </p:sp>
      <p:sp>
        <p:nvSpPr>
          <p:cNvPr id="151" name="Content Placeholder 2"/>
          <p:cNvSpPr txBox="1">
            <a:spLocks noGrp="1"/>
          </p:cNvSpPr>
          <p:nvPr>
            <p:ph type="subTitle" idx="1"/>
          </p:nvPr>
        </p:nvSpPr>
        <p:spPr>
          <a:xfrm>
            <a:off x="418007" y="4317147"/>
            <a:ext cx="11891736" cy="4322663"/>
          </a:xfrm>
          <a:prstGeom prst="rect">
            <a:avLst/>
          </a:prstGeom>
        </p:spPr>
        <p:txBody>
          <a:bodyPr/>
          <a:lstStyle/>
          <a:p>
            <a:pPr marL="861218" indent="-861218" algn="l">
              <a:lnSpc>
                <a:spcPct val="110000"/>
              </a:lnSpc>
              <a:buSzPct val="90000"/>
              <a:buChar char="•"/>
              <a:defRPr sz="3000">
                <a:latin typeface="+mn-lt"/>
                <a:ea typeface="+mn-ea"/>
                <a:cs typeface="+mn-cs"/>
                <a:sym typeface="Avenir Book"/>
              </a:defRPr>
            </a:pPr>
            <a:r>
              <a:t>Operating entity / Borrowing entity must have a trading history of at least 2 years (Norm = 3 years)</a:t>
            </a:r>
          </a:p>
          <a:p>
            <a:pPr marL="861218" indent="-861218" algn="l">
              <a:lnSpc>
                <a:spcPct val="110000"/>
              </a:lnSpc>
              <a:buSzPct val="90000"/>
              <a:buChar char="•"/>
              <a:defRPr sz="3000">
                <a:latin typeface="+mn-lt"/>
                <a:ea typeface="+mn-ea"/>
                <a:cs typeface="+mn-cs"/>
                <a:sym typeface="Avenir Book"/>
              </a:defRPr>
            </a:pPr>
            <a:r>
              <a:t>Operating entity / Borrowing entity must have financial statements</a:t>
            </a:r>
          </a:p>
          <a:p>
            <a:pPr marL="861218" indent="-861218" algn="l">
              <a:lnSpc>
                <a:spcPct val="110000"/>
              </a:lnSpc>
              <a:buSzPct val="90000"/>
              <a:buChar char="•"/>
              <a:defRPr sz="3000">
                <a:latin typeface="+mn-lt"/>
                <a:ea typeface="+mn-ea"/>
                <a:cs typeface="+mn-cs"/>
                <a:sym typeface="Avenir Book"/>
              </a:defRPr>
            </a:pPr>
            <a:r>
              <a:t>Maximum loan repayment term = 10 years</a:t>
            </a:r>
          </a:p>
          <a:p>
            <a:pPr marL="861218" indent="-861218" algn="l">
              <a:lnSpc>
                <a:spcPct val="110000"/>
              </a:lnSpc>
              <a:buSzPct val="90000"/>
              <a:buChar char="•"/>
              <a:defRPr sz="3000">
                <a:latin typeface="+mn-lt"/>
                <a:ea typeface="+mn-ea"/>
                <a:cs typeface="+mn-cs"/>
                <a:sym typeface="Avenir Book"/>
              </a:defRPr>
            </a:pPr>
            <a:r>
              <a:t>LTV's range between 50% to 90%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shot 2025-07-21 at 14.17.34.png" descr="Screenshot 2025-07-21 at 14.17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9" y="2368527"/>
            <a:ext cx="12007762" cy="521952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>
            <a:spLocks noGrp="1"/>
          </p:cNvSpPr>
          <p:nvPr>
            <p:ph type="ctrTitle"/>
          </p:nvPr>
        </p:nvSpPr>
        <p:spPr>
          <a:xfrm>
            <a:off x="1689058" y="971636"/>
            <a:ext cx="9626684" cy="168275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400">
                <a:latin typeface="+mn-lt"/>
                <a:ea typeface="+mn-ea"/>
                <a:cs typeface="+mn-cs"/>
                <a:sym typeface="Avenir Book"/>
              </a:defRPr>
            </a:lvl1pPr>
          </a:lstStyle>
          <a:p>
            <a:r>
              <a:t>What We Need From You</a:t>
            </a:r>
          </a:p>
        </p:txBody>
      </p:sp>
      <p:sp>
        <p:nvSpPr>
          <p:cNvPr id="156" name="Content Placeholder 2"/>
          <p:cNvSpPr txBox="1">
            <a:spLocks noGrp="1"/>
          </p:cNvSpPr>
          <p:nvPr>
            <p:ph type="subTitle" sz="half" idx="1"/>
          </p:nvPr>
        </p:nvSpPr>
        <p:spPr>
          <a:xfrm>
            <a:off x="1878844" y="4136708"/>
            <a:ext cx="9097965" cy="4793849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10000"/>
              </a:lnSpc>
              <a:defRPr sz="2500">
                <a:latin typeface="+mn-lt"/>
                <a:ea typeface="+mn-ea"/>
                <a:cs typeface="+mn-cs"/>
                <a:sym typeface="Avenir Book"/>
              </a:defRPr>
            </a:pPr>
            <a:r>
              <a:t>1.Completed Lead Form</a:t>
            </a:r>
          </a:p>
          <a:p>
            <a:pPr algn="l">
              <a:lnSpc>
                <a:spcPct val="110000"/>
              </a:lnSpc>
              <a:defRPr sz="2500">
                <a:latin typeface="+mn-lt"/>
                <a:ea typeface="+mn-ea"/>
                <a:cs typeface="+mn-cs"/>
                <a:sym typeface="Avenir Book"/>
              </a:defRPr>
            </a:pPr>
            <a:endParaRPr/>
          </a:p>
          <a:p>
            <a:pPr algn="l">
              <a:lnSpc>
                <a:spcPct val="110000"/>
              </a:lnSpc>
              <a:defRPr sz="2500">
                <a:latin typeface="+mn-lt"/>
                <a:ea typeface="+mn-ea"/>
                <a:cs typeface="+mn-cs"/>
                <a:sym typeface="Avenir Book"/>
              </a:defRPr>
            </a:pPr>
            <a:r>
              <a:t>2.Completed and signed Commercial Loan: Third Party Consent Form</a:t>
            </a:r>
          </a:p>
          <a:p>
            <a:pPr algn="l">
              <a:lnSpc>
                <a:spcPct val="110000"/>
              </a:lnSpc>
              <a:defRPr sz="2500">
                <a:latin typeface="+mn-lt"/>
                <a:ea typeface="+mn-ea"/>
                <a:cs typeface="+mn-cs"/>
                <a:sym typeface="Avenir Book"/>
              </a:defRPr>
            </a:pPr>
            <a:endParaRPr/>
          </a:p>
          <a:p>
            <a:pPr algn="l">
              <a:lnSpc>
                <a:spcPct val="110000"/>
              </a:lnSpc>
              <a:defRPr sz="2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Email to: Dennis Robertson - </a:t>
            </a:r>
            <a:r>
              <a:rPr u="sng">
                <a:hlinkClick r:id="rId2"/>
              </a:rPr>
              <a:t>dennis@DBRFin.com</a:t>
            </a:r>
          </a:p>
          <a:p>
            <a:pPr lvl="1" algn="l">
              <a:lnSpc>
                <a:spcPct val="110000"/>
              </a:lnSpc>
              <a:defRPr sz="2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Copy in : Delia Visser - </a:t>
            </a:r>
            <a:r>
              <a:rPr u="sng">
                <a:hlinkClick r:id="rId3"/>
              </a:rPr>
              <a:t>delia.visser@Mortgagemax.co.za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creenshot 2025-07-20 at 20.07.06.png"/>
          <p:cNvGrpSpPr/>
          <p:nvPr/>
        </p:nvGrpSpPr>
        <p:grpSpPr>
          <a:xfrm>
            <a:off x="1935432" y="654183"/>
            <a:ext cx="9133936" cy="8572234"/>
            <a:chOff x="0" y="0"/>
            <a:chExt cx="9133934" cy="8572233"/>
          </a:xfrm>
        </p:grpSpPr>
        <p:pic>
          <p:nvPicPr>
            <p:cNvPr id="159" name="Screenshot 2025-07-20 at 20.07.06.png" descr="Screenshot 2025-07-20 at 20.07.0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8956135" cy="83436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" name="Screenshot 2025-07-20 at 20.07.06.png" descr="Screenshot 2025-07-20 at 20.07.06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33935" cy="85722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C4FF"/>
            </a:gs>
            <a:gs pos="100000">
              <a:srgbClr val="FFFFFF"/>
            </a:gs>
          </a:gsLst>
          <a:lin ang="1805554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Screenshot 2025-07-20 at 20.10.44.png"/>
          <p:cNvGrpSpPr/>
          <p:nvPr/>
        </p:nvGrpSpPr>
        <p:grpSpPr>
          <a:xfrm>
            <a:off x="792657" y="2522744"/>
            <a:ext cx="11419486" cy="4708112"/>
            <a:chOff x="0" y="0"/>
            <a:chExt cx="11419484" cy="4708110"/>
          </a:xfrm>
        </p:grpSpPr>
        <p:pic>
          <p:nvPicPr>
            <p:cNvPr id="163" name="Screenshot 2025-07-20 at 20.10.44.png" descr="Screenshot 2025-07-20 at 20.10.4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00" y="50800"/>
              <a:ext cx="11241685" cy="44795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Screenshot 2025-07-20 at 20.10.44.png" descr="Screenshot 2025-07-20 at 20.10.44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419485" cy="470811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Avenir Book"/>
        <a:ea typeface="Avenir Book"/>
        <a:cs typeface="Avenir 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Avenir Book"/>
        <a:ea typeface="Avenir Book"/>
        <a:cs typeface="Avenir 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Macintosh PowerPoint</Application>
  <PresentationFormat>Custom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Avenir Heavy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Unlocking Property Finance Opportunities for your clients</vt:lpstr>
      <vt:lpstr>Meet the DB Robertson Financial Services Team</vt:lpstr>
      <vt:lpstr>Why Partner With Us?</vt:lpstr>
      <vt:lpstr>Our Finance Offering</vt:lpstr>
      <vt:lpstr>Key Criteria</vt:lpstr>
      <vt:lpstr>PowerPoint Presentation</vt:lpstr>
      <vt:lpstr>What We Need From You</vt:lpstr>
      <vt:lpstr>PowerPoint Presentation</vt:lpstr>
      <vt:lpstr>PowerPoint Presentation</vt:lpstr>
      <vt:lpstr>From Lead to Loan Our Process and Service Levels</vt:lpstr>
      <vt:lpstr>Property type exclusions</vt:lpstr>
      <vt:lpstr>Property type low appetite</vt:lpstr>
      <vt:lpstr>Our Service Levels</vt:lpstr>
      <vt:lpstr>Live Q&amp;A</vt:lpstr>
      <vt:lpstr>Let’s Connect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Dennis Robertson</cp:lastModifiedBy>
  <cp:revision>1</cp:revision>
  <dcterms:modified xsi:type="dcterms:W3CDTF">2025-07-22T09:59:07Z</dcterms:modified>
</cp:coreProperties>
</file>